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нет не могут*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не все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те кто могут, не обязательно программисты. Вот вы знаете как позвонить другу через интернет? Skype/Viber etc. Вам не нужно их разрабатывать, вам достаточно их скачать и установить. Точно так же есть программы для взлома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более того, такие люди как правило специализируются на компьютерной безопасности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пентагон понятие растяжимое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на периферии безопасность может быть и не очень. Если вы взломаете комп который стоит в кафешке пентагона, толку с этого вам будет мало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у серьезных систем может вообще не быть связи с внешним миром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хорошо защищен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вы думаете? Правда?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Ну это на самом деле классическое “тыжюрист”, “тыжврач”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 под чайником здесь имеется ввиду все что угодно - посмотреть почему не работает компьютер, фотоаппарат, телефон...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ru">
                <a:solidFill>
                  <a:schemeClr val="dk1"/>
                </a:solidFill>
              </a:rPr>
              <a:t>не обязательно они хорошо разбираются</a:t>
            </a:r>
            <a:endParaRPr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тыжврач - фармацевт не обязан разбираться в нейрохирургии глаза. Именно это и называется специализация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это обыкновенные люди. Может раньше это и были одиночки, но это было очень давно. Программист - это уже давно не призвание а ремесло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кроме того, то как сейчас организована работа, просто не оставляет возможности запереться в своей уютной комнате и ни с кем не общаться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раньше: выдал задание и через 3 месяца получил результат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сейчас: гибкие методологии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В современных условиях программы всё чаще создаются по Agile подходу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это значит что программа разрабатывается по чуть-чуть. MVP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Как только получается минимальная функциональность, программа открывается для пользователей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к примеру, представим что вы делаете вайбер или скайп. Для начала вы делаете основной функционал - например отправка текстовых сообщений. После этого вы понимаете, что еще пользователям нужна возможность делать звонки голосом. Но это займет скажем полгода разработки. Через полгода у вас уже могут появиться сильные конкуренты, поэтому вы выкатываете уже сейчас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например бета-тестирование игр - примерно похоже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краудфандинг - очень похоже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И вот в рамках Agile мы не только не планируем весь функционал наперед но и заказчик больше не выдает большой документ с перечнем требований, а вся команда отвечает за прояснение требований. Т.е. разработчики должны спрашивать - а как вот эта штука будет работать в таком-то случае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chemeClr val="lt1"/>
                </a:highlight>
              </a:rPr>
              <a:t>так что вариантов не общаться наверно уже не будет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Другая крайность - “хипстеры со смузи”. Не все )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Ваши идеи?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Здесь есть подсказка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 чаще всего делают программисты?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Читают код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программисты редко работают на проекте по одному. кроме того, не всегда они пишут новую программу, бывает что нужно доработать старую.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Кроме чтения кода и написания кода, пытаются понять что им нужно сделать и как-то встроить это в существующую систему (проектирование)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общение с заказчиком и т.д.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Цикл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 чаще всего делают программисты?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Читают код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 что еще часто - пытаются понять что им нужно сделать и как-то встроить это в существующую систему (проектирование)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общение с заказчиком и т.д.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Цикл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этот цикл может занимать от недели-двух до нескольких дней, зависит от объема задачи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 чаще всего делают программисты?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Читают код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 что еще часто - пытаются понять что им нужно сделать и как-то встроить это в существующую систему (проектирование)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общение с заказчиком и т.д.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Цикл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Специализация!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Из них навыками программирования обладают только вот эти два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 еще есть…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не все из них должны обладать навыками программирования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Анализ задачи - Проектирование - Разработка - Тестирование - Демострация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сисадмин -&gt; devops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BA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Architector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Tester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Из них навыками программирования обладают только вот эти два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несколько мифов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Программирование давно перестало быть уделом избранных и стало сравнительно обычным ремеслом. Ему можно научиться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Я специально привел тезисы из слайда про миф про талант, потому что возраст не имеет особого значения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Да, с возрастом все сложнее впитывать знания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Нужно ли? Что скажете?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да и нет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Если вы разрабатываете сложно ПО которое требует участия алгоритмов (например систему управления БД), то да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но много ли программистов этим занимаются?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Любопытный миф, все то же самое.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Ада лавлейс - есть язык программирования названный в ее честь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При этом немного статистики</a:t>
            </a:r>
            <a:endParaRPr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тестировщики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немногие программисты - отличные программисты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Нет, но с ним проще. Но сможете ли вы потратить свое время на это? Онлайн курсы лучше - только то что необходимо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можно обучиться самому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 забывайте про практику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Тут тоже несколько мифов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I.e. Я быстро найду работу - спрос высок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Рынок кандидата (описать другие)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Нужно знать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язык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кучу библиотек, инструментов и фреймворков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TBD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БД (и желательно не одну)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I.e. Я быстро найду работу - спрос высок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Рынок кандидата (описать другие)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Нужно знать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язык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кучу библиотек, инструментов и фреймворков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TBD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БД (и желательно не одну)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Кроме того, если почитать текст вакансий и представить что водителей нанимали бы как программистов то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профессиональные навыки в управлении легковыми и грузовыми автомобилями, троллейбусами, трамваями, поездами метрополитена и фуникулёра, экскаваторами и бульдозерами, спецмашинами на гусеничном ходу, боевыми машинами пехоты и современными легкими/средними танками, находящимися на вооружении стран СНГ и НАТО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того чтобы войти в айти, нужно приложить много усилий вначале, зато потом можно расслабиться - ведь ты обеспечен рабочим местом на всю жизнь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</a:t>
            </a:r>
            <a:r>
              <a:rPr lang="ru">
                <a:solidFill>
                  <a:schemeClr val="dk1"/>
                </a:solidFill>
              </a:rPr>
              <a:t>ак ни странно, чтобы просто быть хорошим специалистом, вам нужно учиться. Помните как говорили в алисе в зазеркалье “Нужно бежать чтобы оставаться на месте”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 вторая часть фразы из алисы звучит “а чтобы попасть куда-то, надо бежать еще быстрее”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 все это справедливо и для других отраслей, во многих профессиях есть ФПК но вот АЙТИ отличается в этом случае крайне высокой скоростью изменений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Это как испечь торт - врядли вы будете придумывать с нуля каким он будет, скорее всего вы возьмете готовый рецепт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алгоритмы уже есть в различных библиотеках которые вы будете использовать. Но то что вам нужно сделать - это выбрать правильный</a:t>
            </a:r>
            <a:endParaRPr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ru">
                <a:solidFill>
                  <a:schemeClr val="dk1"/>
                </a:solidFill>
              </a:rPr>
              <a:t>другая хорошая аналогия - это конструктор лего, вы собираете приложение из кубиков - вот здесь у нас логин через вконтакте, вот здесь отсылка емейлов, вот здесь выбор из списка контактов кому отослать сообшение и т.д.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- Это же просто лего!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- найти где нужная деталька</a:t>
            </a:r>
            <a:endParaRPr>
              <a:solidFill>
                <a:schemeClr val="dk1"/>
              </a:solidFill>
            </a:endParaRPr>
          </a:p>
          <a:p>
            <a:pPr indent="-2984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ru">
                <a:solidFill>
                  <a:schemeClr val="dk1"/>
                </a:solidFill>
              </a:rPr>
              <a:t>нужен напильник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- Программисты просто на кнопочки тыкают (общаются в чатики, зависают в вконтактике)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- Работают по 4 часа в день - правда если вы можете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- дайте трем разным детям один конструктор и они соберут вертолетик за разное время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что программирование - это не ракетостроение, это не слишком сложно. Но и не слишком просто, это нормально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 сейчас поговорим о том кто же такие программисты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этот миф пришел ко мне из третьих рук - что их вообще нет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 Кто вообще знаком или просто общался с программистами?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 первых они существуют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Во-первых программисты - это люди.</a:t>
            </a:r>
            <a:endParaRPr>
              <a:solidFill>
                <a:schemeClr val="dk1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Мифы о программистах</a:t>
            </a:r>
            <a:endParaRPr/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4572000" y="4145075"/>
            <a:ext cx="43092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Виталий Квятковский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771950" y="2705250"/>
            <a:ext cx="7422000" cy="14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программисты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- это обыкновенные люди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3. Программисты могут взломать Пентагон</a:t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могут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обязательно программисты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а что такое Пентагон?</a:t>
            </a:r>
            <a:endParaRPr sz="2500"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725" y="3429000"/>
            <a:ext cx="2095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3. Программисты могут взломать Пентагон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могут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обязательно программисты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а что такое Пентагон?</a:t>
            </a:r>
            <a:endParaRPr sz="2500"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4. Могут починить чайник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4. Могут починить чайник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75" y="1821009"/>
            <a:ext cx="7725800" cy="43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4. Могут починить чайник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обязательно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все работают с железом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в целом неплохо разбираются в устройстве компьютера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профессии есть разные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4. Могут починить чайник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обязательно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все работают с железом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в целом неплохо разбираются в устройстве компьютера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профессии есть разные</a:t>
            </a:r>
            <a:endParaRPr sz="250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5. Интраверты, не любят общаться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просто нет возможности не общаться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agile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MVP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game beta-testing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crowdfunding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50" y="2551525"/>
            <a:ext cx="37500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5. Интраверты, не любят общаться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просто нет возможности не общаться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agile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MVP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game beta-testing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crowdfunding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30472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Мифы о работе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30472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Мифы о программировании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Что чаще всего делают программисты на работе?</a:t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925" y="2366475"/>
            <a:ext cx="5792150" cy="40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Что чаще всего делают программисты на работе?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читают код</a:t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Что чаще всего делают программисты на работе?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читают код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пишут код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анализ задачи</a:t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Цикл разработки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98" name="Shape 198"/>
          <p:cNvSpPr/>
          <p:nvPr/>
        </p:nvSpPr>
        <p:spPr>
          <a:xfrm>
            <a:off x="3535688" y="2173850"/>
            <a:ext cx="16578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Анализ задачи</a:t>
            </a:r>
            <a:endParaRPr sz="2400"/>
          </a:p>
        </p:txBody>
      </p:sp>
      <p:sp>
        <p:nvSpPr>
          <p:cNvPr id="199" name="Shape 199"/>
          <p:cNvSpPr/>
          <p:nvPr/>
        </p:nvSpPr>
        <p:spPr>
          <a:xfrm>
            <a:off x="5685988" y="3463250"/>
            <a:ext cx="21573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Проектирование</a:t>
            </a:r>
            <a:endParaRPr sz="2400"/>
          </a:p>
        </p:txBody>
      </p:sp>
      <p:sp>
        <p:nvSpPr>
          <p:cNvPr id="200" name="Shape 200"/>
          <p:cNvSpPr/>
          <p:nvPr/>
        </p:nvSpPr>
        <p:spPr>
          <a:xfrm>
            <a:off x="5193488" y="5227525"/>
            <a:ext cx="19839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Разработка</a:t>
            </a:r>
            <a:endParaRPr sz="2400"/>
          </a:p>
        </p:txBody>
      </p:sp>
      <p:sp>
        <p:nvSpPr>
          <p:cNvPr id="201" name="Shape 201"/>
          <p:cNvSpPr/>
          <p:nvPr/>
        </p:nvSpPr>
        <p:spPr>
          <a:xfrm>
            <a:off x="1785938" y="5227525"/>
            <a:ext cx="22881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Тестирование</a:t>
            </a:r>
            <a:endParaRPr sz="2400"/>
          </a:p>
        </p:txBody>
      </p:sp>
      <p:sp>
        <p:nvSpPr>
          <p:cNvPr id="202" name="Shape 202"/>
          <p:cNvSpPr/>
          <p:nvPr/>
        </p:nvSpPr>
        <p:spPr>
          <a:xfrm>
            <a:off x="1300713" y="3463250"/>
            <a:ext cx="22881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Демонстрация</a:t>
            </a:r>
            <a:endParaRPr sz="2400"/>
          </a:p>
        </p:txBody>
      </p:sp>
      <p:sp>
        <p:nvSpPr>
          <p:cNvPr id="203" name="Shape 203"/>
          <p:cNvSpPr/>
          <p:nvPr/>
        </p:nvSpPr>
        <p:spPr>
          <a:xfrm rot="5401204">
            <a:off x="5653817" y="2329262"/>
            <a:ext cx="856800" cy="1134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/>
        </p:nvSpPr>
        <p:spPr>
          <a:xfrm rot="1204">
            <a:off x="2357467" y="2254962"/>
            <a:ext cx="856800" cy="1134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 flipH="1">
            <a:off x="6503875" y="4406700"/>
            <a:ext cx="453300" cy="76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 flipH="1" rot="5400000">
            <a:off x="4407125" y="5277925"/>
            <a:ext cx="453300" cy="76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 flipH="1" rot="10800000">
            <a:off x="2357475" y="4401400"/>
            <a:ext cx="453300" cy="76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6. Программисты целый день пишут код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Цикл разработки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14" name="Shape 214"/>
          <p:cNvSpPr/>
          <p:nvPr/>
        </p:nvSpPr>
        <p:spPr>
          <a:xfrm>
            <a:off x="3535688" y="2173850"/>
            <a:ext cx="16578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Анализ задачи</a:t>
            </a:r>
            <a:endParaRPr sz="2400"/>
          </a:p>
        </p:txBody>
      </p:sp>
      <p:sp>
        <p:nvSpPr>
          <p:cNvPr id="215" name="Shape 215"/>
          <p:cNvSpPr/>
          <p:nvPr/>
        </p:nvSpPr>
        <p:spPr>
          <a:xfrm>
            <a:off x="5685988" y="3463250"/>
            <a:ext cx="21573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Проектирование</a:t>
            </a:r>
            <a:endParaRPr sz="2400"/>
          </a:p>
        </p:txBody>
      </p:sp>
      <p:sp>
        <p:nvSpPr>
          <p:cNvPr id="216" name="Shape 216"/>
          <p:cNvSpPr/>
          <p:nvPr/>
        </p:nvSpPr>
        <p:spPr>
          <a:xfrm>
            <a:off x="1785938" y="5227525"/>
            <a:ext cx="22881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Тестирование</a:t>
            </a:r>
            <a:endParaRPr sz="2400"/>
          </a:p>
        </p:txBody>
      </p:sp>
      <p:sp>
        <p:nvSpPr>
          <p:cNvPr id="217" name="Shape 217"/>
          <p:cNvSpPr/>
          <p:nvPr/>
        </p:nvSpPr>
        <p:spPr>
          <a:xfrm>
            <a:off x="1300713" y="3463250"/>
            <a:ext cx="22881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Демонстрация</a:t>
            </a:r>
            <a:endParaRPr sz="2400"/>
          </a:p>
        </p:txBody>
      </p:sp>
      <p:sp>
        <p:nvSpPr>
          <p:cNvPr id="218" name="Shape 218"/>
          <p:cNvSpPr/>
          <p:nvPr/>
        </p:nvSpPr>
        <p:spPr>
          <a:xfrm rot="5401204">
            <a:off x="5653817" y="2329262"/>
            <a:ext cx="856800" cy="1134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 rot="1204">
            <a:off x="2357467" y="2254962"/>
            <a:ext cx="856800" cy="1134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 flipH="1">
            <a:off x="6503875" y="4406700"/>
            <a:ext cx="453300" cy="76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 flipH="1" rot="5400000">
            <a:off x="4407125" y="5277925"/>
            <a:ext cx="453300" cy="76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 flipH="1" rot="10800000">
            <a:off x="2357475" y="4401400"/>
            <a:ext cx="453300" cy="76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925" y="5164900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7. В IT нужны только программисты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Цикл разработки: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Анализ задачи - Бизнес-аналитик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Проектирование - </a:t>
            </a:r>
            <a:r>
              <a:rPr b="1" lang="ru" sz="2500"/>
              <a:t>Архитектор</a:t>
            </a:r>
            <a:endParaRPr b="1"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Разработка - </a:t>
            </a:r>
            <a:r>
              <a:rPr b="1" lang="ru" sz="2500"/>
              <a:t>Программист</a:t>
            </a:r>
            <a:endParaRPr b="1"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Тестирование - Тестировщик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500"/>
              <a:t>Сисадмин, DevOps, Data Scientist, Sales, Designer...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7. В IT нужны только программисты</a:t>
            </a:r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Цикл разработки: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Анализ задачи - Бизнес-аналитик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Проектирование - </a:t>
            </a:r>
            <a:r>
              <a:rPr b="1" lang="ru" sz="2500"/>
              <a:t>Архитектор</a:t>
            </a:r>
            <a:endParaRPr b="1"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Разработка - </a:t>
            </a:r>
            <a:r>
              <a:rPr b="1" lang="ru" sz="2500"/>
              <a:t>Программист</a:t>
            </a:r>
            <a:endParaRPr b="1"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Тестирование - Тестировщик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8. “Войти в айти” сложно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8.1 Нужно иметь особый талант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навык логического мышления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навык абстрактного мышления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желание работать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стремление учиться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863" y="3213225"/>
            <a:ext cx="35528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8.2 Я слишком стар/молод</a:t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навык логического мышления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навык абстрактного мышления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желание работать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стремление учиться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950" y="3429000"/>
            <a:ext cx="4198875" cy="27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Миф 1. Это сложно</a:t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Нужно знать алгоритмы</a:t>
            </a:r>
            <a:endParaRPr sz="2500"/>
          </a:p>
          <a:p>
            <a:pPr indent="0" lvl="0" mar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500"/>
              <a:t>Нужно знать математику</a:t>
            </a:r>
            <a:endParaRPr sz="2500"/>
          </a:p>
          <a:p>
            <a:pPr indent="0" lvl="0" marL="0" rtl="0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50" y="3027675"/>
            <a:ext cx="6620300" cy="36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8.3 Легко ли женщинам в айти?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навык логического мышления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навык абстрактного мышления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желание работать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стремление учиться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200" y="2771738"/>
            <a:ext cx="28575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8.4 Нужно профильное образование</a:t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профильное образование помогает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и не помогает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можно научиться самому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онлайн курсы, книги, учебники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практика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8. “Войти в айти” сложно</a:t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9. “Войти в айти” легко</a:t>
            </a:r>
            <a:endParaRPr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9.1 Большой спрос, легко получить работу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Рынок кандидата</a:t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702" y="2119450"/>
            <a:ext cx="4407150" cy="441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9.1 Большой спрос, легко получить работу</a:t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Рынок кандидата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Большой спрос на опытных разработчиков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язык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библиотеки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СУБД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9.2 Немного поучиться и отдыхать</a:t>
            </a:r>
            <a:endParaRPr/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875" y="1356871"/>
            <a:ext cx="6750250" cy="49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9.2 Немного поучиться и отдыхать</a:t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учиться чтобы оставаться на месте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25" y="2236325"/>
            <a:ext cx="6689375" cy="44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9.2 Немного поучиться и отдыхать</a:t>
            </a:r>
            <a:endParaRPr/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учиться чтобы оставаться на месте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учиться чтобы расти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34" y="3429009"/>
            <a:ext cx="4461025" cy="29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Миф 9. “Войти в айти” легко</a:t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Миф 1. Это сложно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Нужно знать алгоритмы</a:t>
            </a:r>
            <a:endParaRPr sz="2500"/>
          </a:p>
          <a:p>
            <a:pPr indent="0" lvl="0" marL="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500"/>
              <a:t>Нужно знать математику</a:t>
            </a:r>
            <a:endParaRPr sz="2500"/>
          </a:p>
          <a:p>
            <a:pPr indent="-387350" lvl="0" marL="45720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Только для специализированных программ</a:t>
            </a:r>
            <a:endParaRPr sz="2500"/>
          </a:p>
          <a:p>
            <a:pPr indent="-3873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СУБД</a:t>
            </a:r>
            <a:endParaRPr sz="2500"/>
          </a:p>
          <a:p>
            <a:pPr indent="-3873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для стандартных программ</a:t>
            </a:r>
            <a:endParaRPr sz="2500"/>
          </a:p>
          <a:p>
            <a:pPr indent="-3873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под ключ</a:t>
            </a:r>
            <a:endParaRPr sz="2500"/>
          </a:p>
          <a:p>
            <a:pPr indent="-3873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ЛЕГО</a:t>
            </a:r>
            <a:endParaRPr sz="2500"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225" y="4284575"/>
            <a:ext cx="3726750" cy="25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39225" y="30472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Ваши мифы?</a:t>
            </a:r>
            <a:endParaRPr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39225" y="30472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6000"/>
              <a:t>Q &amp; A</a:t>
            </a:r>
            <a:endParaRPr sz="6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39225" y="30472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6000"/>
              <a:t>Спасибо за внимание!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Миф 1. Это сложно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Нужно знать алгоритмы</a:t>
            </a:r>
            <a:endParaRPr sz="2500"/>
          </a:p>
          <a:p>
            <a:pPr indent="0" lvl="0" marL="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500"/>
              <a:t>Нужно знать математику</a:t>
            </a:r>
            <a:endParaRPr sz="2500"/>
          </a:p>
          <a:p>
            <a:pPr indent="-387350" lvl="0" marL="45720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Только для специализированных программ</a:t>
            </a:r>
            <a:endParaRPr sz="2500"/>
          </a:p>
          <a:p>
            <a:pPr indent="-3873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СУБД</a:t>
            </a:r>
            <a:endParaRPr sz="2500"/>
          </a:p>
          <a:p>
            <a:pPr indent="-3873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Не для стандартных программ</a:t>
            </a:r>
            <a:endParaRPr sz="2500"/>
          </a:p>
          <a:p>
            <a:pPr indent="-3873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под ключ</a:t>
            </a:r>
            <a:endParaRPr sz="2500"/>
          </a:p>
          <a:p>
            <a:pPr indent="-3873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ЛЕГО</a:t>
            </a:r>
            <a:endParaRPr sz="2500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Миф 2. Это просто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Это же просто ЛЕГО!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нужен напильник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Просто тыкают на кнопочки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Работа по 4 часа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если сможете...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175" y="3868250"/>
            <a:ext cx="4003399" cy="27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Миф 2. Это просто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Это же просто ЛЕГО!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нужен напильник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Просто тыкают на кнопочки</a:t>
            </a:r>
            <a:endParaRPr sz="2500"/>
          </a:p>
          <a:p>
            <a:pPr indent="-3873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Работа по 4 часа</a:t>
            </a:r>
            <a:endParaRPr sz="2500"/>
          </a:p>
          <a:p>
            <a:pPr indent="-3873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ru" sz="2500"/>
              <a:t>если сможете...</a:t>
            </a:r>
            <a:endParaRPr sz="2500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75" y="49359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30472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Мифы о программистах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771950" y="2705250"/>
            <a:ext cx="7422000" cy="14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Миф X: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Они не существуют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